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8" r:id="rId3"/>
    <p:sldId id="341" r:id="rId4"/>
    <p:sldId id="343" r:id="rId5"/>
    <p:sldId id="342" r:id="rId6"/>
    <p:sldId id="344" r:id="rId7"/>
    <p:sldId id="345" r:id="rId8"/>
    <p:sldId id="347" r:id="rId9"/>
    <p:sldId id="349" r:id="rId10"/>
    <p:sldId id="346" r:id="rId11"/>
    <p:sldId id="348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40" r:id="rId24"/>
    <p:sldId id="362" r:id="rId25"/>
    <p:sldId id="361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9" r:id="rId42"/>
    <p:sldId id="378" r:id="rId43"/>
    <p:sldId id="380" r:id="rId44"/>
    <p:sldId id="383" r:id="rId45"/>
    <p:sldId id="382" r:id="rId46"/>
    <p:sldId id="384" r:id="rId47"/>
    <p:sldId id="385" r:id="rId48"/>
    <p:sldId id="387" r:id="rId49"/>
    <p:sldId id="386" r:id="rId50"/>
    <p:sldId id="388" r:id="rId51"/>
    <p:sldId id="389" r:id="rId52"/>
    <p:sldId id="390" r:id="rId53"/>
    <p:sldId id="391" r:id="rId54"/>
    <p:sldId id="392" r:id="rId55"/>
    <p:sldId id="393" r:id="rId56"/>
    <p:sldId id="306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AFF"/>
    <a:srgbClr val="9947DA"/>
    <a:srgbClr val="670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85"/>
    <p:restoredTop sz="96081"/>
  </p:normalViewPr>
  <p:slideViewPr>
    <p:cSldViewPr snapToGrid="0" snapToObjects="1">
      <p:cViewPr>
        <p:scale>
          <a:sx n="180" d="100"/>
          <a:sy n="180" d="100"/>
        </p:scale>
        <p:origin x="1024" y="1048"/>
      </p:cViewPr>
      <p:guideLst/>
    </p:cSldViewPr>
  </p:slideViewPr>
  <p:outlineViewPr>
    <p:cViewPr>
      <p:scale>
        <a:sx n="20" d="100"/>
        <a:sy n="20" d="100"/>
      </p:scale>
      <p:origin x="0" y="-35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E340E-8DF2-F443-A1FA-6CB8FD6FB741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C7904-71BF-2F42-A8A4-510382DA6E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839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C7904-71BF-2F42-A8A4-510382DA6EA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441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4CBAF-A0E7-EE48-BEAB-BFF8CEB0E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6C416A-055C-344D-8915-72C8F503B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AC8F5D-0DB7-A342-886F-AA8B5F4B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3BFC73-D6F1-334F-BDBE-8BD32B3C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FE8143-9BFE-1148-A4F0-CC655098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679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9D915-ED22-254F-BAFB-F1944E1B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1B6FE3-B92A-D346-8D6F-9D76CA03C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31D07F-6166-AA46-BE68-6EE09D9A1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415525-4DAA-6647-A96D-425E8938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7F277D-2559-1C48-871D-B1C0261F9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707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8BCD36-6802-0541-AE5F-FC17BAD0ED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49697A-4A2C-2842-A68D-B4FB06625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199C83-0118-1B49-891E-4D0A0E9C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D29858-FB41-4045-8D56-B8E0C9575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35AA3A-4AA9-4641-8E57-766CD4C7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720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ADBF9-623E-D047-93C8-EF234224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F41747-3928-3B48-976D-CFCA67310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719EB1-45E6-2F4A-8C8B-BD7D03B4F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E31D97-75F4-9345-AD18-495B94873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E85C67-64D5-2047-A0A5-6CE167B0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110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E7D2C-B853-0E47-8BF3-1B05EEFC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67CDD3-1C69-2949-8836-06D58C0D2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A3F2F2-8493-E44D-8804-01A54A86A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9706A3-371E-7F49-87E4-B90C19467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5BE840-DC8F-484B-9288-7C8AFC64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342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0FF0D-9E5F-A045-8C30-FCAFD7C7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982EFF-B177-3A48-B826-84DD87DFF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BF1C47-E064-FB4D-87C8-F642D02FA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7A2999-D06B-E745-B501-39D65C01B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D4D004-20E5-5D4E-91C4-36DEF921B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C78D9A-8911-1944-B808-D5355B0CB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8102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15FA9-55C8-0346-87C7-9C0751836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73CB35-0354-E346-816D-C07853037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1B7A98-29D0-FE48-93F8-C25F10ABC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C167E94-E72B-2448-B8F7-5C26AF678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9E5A54-A446-1748-8021-BBEDD3265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E65B22B-AA1A-CB4D-9387-314F0C69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6014550-8380-4748-AFF4-5E4A6C375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8051E05-489E-ED42-B970-BECEB824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204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B638C-5FFC-D148-AC64-C1F8E172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CE2980-4A65-3349-8AC9-2C0162EFE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537EAB-07AE-984E-88B6-0CDC72DE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7DA578-2D42-354C-B60A-C219235AF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7806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8406BF-EF6D-9D40-A0A7-C3D6DF84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606266-2BF5-B343-9C32-4ADB01DCC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6CB3E0-F965-D646-AF39-4F5EAF513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0262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6C70F0-47E7-DD4D-971E-D4076510E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89F59D-5DEF-A648-A4A9-505F2473B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C23BBA-A575-AD41-B1A0-CBA8F9B1B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CF72C6-18B4-7544-BDE7-AA8F01240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B6F356-B5D1-3448-9B41-A5D68199A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EC0CC3-F33A-7246-A49A-E8E87224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031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505F9C-7F1E-614F-BC5C-EB15F2CA0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809D7F5-652B-9B4C-8B14-6A2F7A178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AA839A-A343-424D-99DC-1CB6E0FE8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C3ACE5-C040-8B49-B046-FA1E525B0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2381-C776-1C47-9F3E-FA8C2D7D402B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ADDE59-F4E5-7641-9F2B-7811CA2B1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9BF6A0-BD3C-D744-99A8-2DB156FC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0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74A139-2D5D-D245-8ED5-24E66C8C8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2EB9C1-5D57-4C49-B02E-7036656BF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2381-C776-1C47-9F3E-FA8C2D7D402B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67B945-6D8C-B942-A889-264EE01EF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DAC062-22E2-3C48-A3C8-CEB9ACDA7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E87F1-9CBD-3A45-9954-90180096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标题占位符 6">
            <a:extLst>
              <a:ext uri="{FF2B5EF4-FFF2-40B4-BE49-F238E27FC236}">
                <a16:creationId xmlns:a16="http://schemas.microsoft.com/office/drawing/2014/main" id="{9A44967A-E01A-1B49-B37B-16645C8A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3475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ADF3D-0236-7E40-8F10-F46D538B2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Estimation, Detection and Comparison </a:t>
            </a:r>
            <a:endParaRPr kumimoji="1"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C7946A-7574-CC4F-99C0-B69DDA5FB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Chaoda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2020.10.13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497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9E276-8FE7-ED4D-A44F-F799CE363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Solution : Using two self-supervised losses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C6BD9D0-C13F-094D-A7AB-E00455FD9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7639" y="1392647"/>
            <a:ext cx="6932933" cy="510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88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2D6054-39DC-AE48-86E4-217F5D54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Nearest Neighbor (NN) Loss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B76C076-2DB7-2349-BB88-718F3623C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079" y="2584155"/>
            <a:ext cx="4128046" cy="10827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9CFF2A-FD24-CA41-B7E2-86B1F7A3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7050"/>
            <a:ext cx="61214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07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2D6054-39DC-AE48-86E4-217F5D54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Nearest Neighbor (NN) Loss</a:t>
            </a:r>
            <a:r>
              <a:rPr kumimoji="1" lang="zh-CN" altLang="en-US" dirty="0"/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9CFF2A-FD24-CA41-B7E2-86B1F7A31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1797050"/>
            <a:ext cx="6121400" cy="32639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E544A6A-270C-4446-9D06-06517E83C8A7}"/>
              </a:ext>
            </a:extLst>
          </p:cNvPr>
          <p:cNvSpPr/>
          <p:nvPr/>
        </p:nvSpPr>
        <p:spPr>
          <a:xfrm>
            <a:off x="7254241" y="2875894"/>
            <a:ext cx="40995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+mj-lt"/>
              </a:rPr>
              <a:t>B</a:t>
            </a:r>
            <a:r>
              <a:rPr lang="zh-CN" altLang="en-US" sz="2000" dirty="0">
                <a:latin typeface="+mj-lt"/>
              </a:rPr>
              <a:t>ring the 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transformed point cloud </a:t>
            </a:r>
            <a:r>
              <a:rPr lang="zh-CN" altLang="en-US" sz="2000" dirty="0">
                <a:latin typeface="+mj-lt"/>
              </a:rPr>
              <a:t>and the </a:t>
            </a:r>
            <a:r>
              <a:rPr lang="zh-CN" altLang="en-US" sz="2000" dirty="0">
                <a:solidFill>
                  <a:srgbClr val="FF0000"/>
                </a:solidFill>
                <a:latin typeface="+mj-lt"/>
              </a:rPr>
              <a:t>target point cloud </a:t>
            </a:r>
            <a:r>
              <a:rPr lang="zh-CN" altLang="en-US" sz="2000" b="1" dirty="0">
                <a:latin typeface="+mj-lt"/>
              </a:rPr>
              <a:t>closer</a:t>
            </a:r>
            <a:r>
              <a:rPr lang="zh-CN" altLang="en-US" sz="2000" dirty="0">
                <a:latin typeface="+mj-lt"/>
              </a:rPr>
              <a:t>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0FB093-AF8C-A445-B45F-BCF355414085}"/>
              </a:ext>
            </a:extLst>
          </p:cNvPr>
          <p:cNvSpPr/>
          <p:nvPr/>
        </p:nvSpPr>
        <p:spPr>
          <a:xfrm>
            <a:off x="5172891" y="3056709"/>
            <a:ext cx="457200" cy="52707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376027-A1DB-DF47-A4F1-247922E1CE50}"/>
              </a:ext>
            </a:extLst>
          </p:cNvPr>
          <p:cNvSpPr txBox="1"/>
          <p:nvPr/>
        </p:nvSpPr>
        <p:spPr>
          <a:xfrm>
            <a:off x="2926080" y="5290457"/>
            <a:ext cx="6518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+mj-lt"/>
              </a:rPr>
              <a:t>Useful</a:t>
            </a:r>
            <a:r>
              <a:rPr kumimoji="1" lang="zh-CN" altLang="en-US" sz="2000" dirty="0">
                <a:latin typeface="+mj-lt"/>
              </a:rPr>
              <a:t> </a:t>
            </a:r>
            <a:r>
              <a:rPr kumimoji="1" lang="en-US" altLang="zh-CN" sz="2000" dirty="0">
                <a:latin typeface="+mj-lt"/>
              </a:rPr>
              <a:t>when</a:t>
            </a:r>
            <a:r>
              <a:rPr kumimoji="1" lang="zh-CN" altLang="en-US" sz="2000" dirty="0">
                <a:latin typeface="+mj-lt"/>
              </a:rPr>
              <a:t> </a:t>
            </a:r>
            <a:r>
              <a:rPr kumimoji="1" lang="en-US" altLang="zh-CN" sz="2000" dirty="0">
                <a:latin typeface="+mj-lt"/>
              </a:rPr>
              <a:t>initial ﬂow estimate is </a:t>
            </a:r>
            <a:r>
              <a:rPr kumimoji="1" lang="en-US" altLang="zh-CN" sz="2000" b="1" dirty="0">
                <a:latin typeface="+mj-lt"/>
              </a:rPr>
              <a:t>sufﬁciently close </a:t>
            </a:r>
            <a:r>
              <a:rPr kumimoji="1" lang="en-US" altLang="zh-CN" sz="2000" dirty="0">
                <a:latin typeface="+mj-lt"/>
              </a:rPr>
              <a:t>to the correct ﬂow estimate</a:t>
            </a:r>
            <a:endParaRPr kumimoji="1" lang="zh-CN" alt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922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C9CFF2A-FD24-CA41-B7E2-86B1F7A31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1797050"/>
            <a:ext cx="6121400" cy="32639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D2D6054-39DC-AE48-86E4-217F5D54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NN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alone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0FB093-AF8C-A445-B45F-BCF355414085}"/>
              </a:ext>
            </a:extLst>
          </p:cNvPr>
          <p:cNvSpPr/>
          <p:nvPr/>
        </p:nvSpPr>
        <p:spPr>
          <a:xfrm>
            <a:off x="5528017" y="3209306"/>
            <a:ext cx="371987" cy="3176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8D078A-1C7C-4C4C-801E-E858C41387D8}"/>
              </a:ext>
            </a:extLst>
          </p:cNvPr>
          <p:cNvSpPr/>
          <p:nvPr/>
        </p:nvSpPr>
        <p:spPr>
          <a:xfrm>
            <a:off x="5342023" y="2601385"/>
            <a:ext cx="371987" cy="31766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C71C95B-32A0-1D42-AA4C-A3648B293390}"/>
              </a:ext>
            </a:extLst>
          </p:cNvPr>
          <p:cNvSpPr/>
          <p:nvPr/>
        </p:nvSpPr>
        <p:spPr>
          <a:xfrm>
            <a:off x="7315255" y="2593150"/>
            <a:ext cx="41381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j-lt"/>
              </a:rPr>
              <a:t>the position of </a:t>
            </a:r>
            <a:r>
              <a:rPr lang="en-US" altLang="zh-CN" sz="2400" dirty="0">
                <a:latin typeface="+mj-lt"/>
              </a:rPr>
              <a:t>PC1</a:t>
            </a:r>
            <a:r>
              <a:rPr lang="zh-CN" altLang="en-US" sz="2400" dirty="0">
                <a:latin typeface="+mj-lt"/>
              </a:rPr>
              <a:t> may not correspond with any point in </a:t>
            </a:r>
            <a:r>
              <a:rPr lang="en-US" altLang="zh-CN" sz="2400" dirty="0">
                <a:latin typeface="+mj-lt"/>
              </a:rPr>
              <a:t>PC2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j-lt"/>
              </a:rPr>
              <a:t>Degenerate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case : All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points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in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PC1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map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to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a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same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point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in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PC2 -&gt; loss = 0</a:t>
            </a:r>
            <a:endParaRPr lang="zh-CN" altLang="en-US" sz="2400" dirty="0"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637A0D-4F64-F04A-A9DB-4BCC4CB9AD58}"/>
              </a:ext>
            </a:extLst>
          </p:cNvPr>
          <p:cNvSpPr txBox="1"/>
          <p:nvPr/>
        </p:nvSpPr>
        <p:spPr>
          <a:xfrm>
            <a:off x="4498715" y="2031570"/>
            <a:ext cx="131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+mj-lt"/>
              </a:rPr>
              <a:t>Too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far</a:t>
            </a:r>
            <a:endParaRPr kumimoji="1"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5589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2D6054-39DC-AE48-86E4-217F5D54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Cycle Consistency Loss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5F76D4-0AA0-024C-8E33-79911CFD3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4423"/>
            <a:ext cx="5257800" cy="2882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1FB7377-DA89-F14A-98C0-5DA7EF6212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9186" y="2777429"/>
            <a:ext cx="4148612" cy="127084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DCB9A74-F398-1642-AF9B-E481E29FAD88}"/>
              </a:ext>
            </a:extLst>
          </p:cNvPr>
          <p:cNvSpPr/>
          <p:nvPr/>
        </p:nvSpPr>
        <p:spPr>
          <a:xfrm>
            <a:off x="3122706" y="5612454"/>
            <a:ext cx="56807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+mj-lt"/>
              </a:rPr>
              <a:t>A</a:t>
            </a:r>
            <a:r>
              <a:rPr lang="zh-CN" altLang="en-US" sz="2800" dirty="0">
                <a:latin typeface="+mj-lt"/>
              </a:rPr>
              <a:t> temporal cycle ends where it started</a:t>
            </a:r>
          </a:p>
        </p:txBody>
      </p:sp>
    </p:spTree>
    <p:extLst>
      <p:ext uri="{BB962C8B-B14F-4D97-AF65-F5344CB8AC3E}">
        <p14:creationId xmlns:p14="http://schemas.microsoft.com/office/powerpoint/2010/main" val="3348199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2D6054-39DC-AE48-86E4-217F5D54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Cycle Consistency Loss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5F76D4-0AA0-024C-8E33-79911CFD3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04" y="2061353"/>
            <a:ext cx="5510186" cy="302128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3CFAC8C-1113-D84E-9106-718E4FE2E4C3}"/>
              </a:ext>
            </a:extLst>
          </p:cNvPr>
          <p:cNvSpPr/>
          <p:nvPr/>
        </p:nvSpPr>
        <p:spPr>
          <a:xfrm>
            <a:off x="7315255" y="2593150"/>
            <a:ext cx="44413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j-lt"/>
              </a:rPr>
              <a:t>Degenerate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case : 0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flow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produces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0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loss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CN" sz="2400" dirty="0">
              <a:latin typeface="+mj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j-lt"/>
              </a:rPr>
              <a:t>Produce unstable results due to structural distortions</a:t>
            </a:r>
          </a:p>
          <a:p>
            <a:pPr marL="342900" indent="-342900">
              <a:buFont typeface="Wingdings" pitchFamily="2" charset="2"/>
              <a:buChar char="Ø"/>
            </a:pPr>
            <a:endParaRPr lang="zh-CN" altLang="en-US" sz="2400" dirty="0"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B8D8D9-04FA-8641-B4DA-EB49530CE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748" y="4539760"/>
            <a:ext cx="4292242" cy="221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9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2D6054-39DC-AE48-86E4-217F5D54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Anchored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Cycle Consistency Loss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46686A-B1C5-4048-B782-5406DA849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13" y="3648451"/>
            <a:ext cx="3980536" cy="20754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C96F78-5ACF-7A4E-944B-8E9B65B44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735" y="4494212"/>
            <a:ext cx="3949700" cy="673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CEC4ED4-EFF5-AF44-862F-4CE5B29A2EF5}"/>
              </a:ext>
            </a:extLst>
          </p:cNvPr>
          <p:cNvSpPr txBox="1"/>
          <p:nvPr/>
        </p:nvSpPr>
        <p:spPr>
          <a:xfrm>
            <a:off x="1128313" y="5723906"/>
            <a:ext cx="403868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+mj-lt"/>
              </a:rPr>
              <a:t>Using the nearest neighbor points (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red</a:t>
            </a:r>
            <a:r>
              <a:rPr kumimoji="1" lang="en-US" altLang="zh-CN" dirty="0">
                <a:latin typeface="+mj-lt"/>
              </a:rPr>
              <a:t>) as anchors, we are able to stabilize the transformed cloud(</a:t>
            </a:r>
            <a:r>
              <a:rPr kumimoji="1" lang="en-US" altLang="zh-CN" dirty="0">
                <a:solidFill>
                  <a:srgbClr val="00EAFF"/>
                </a:solidFill>
                <a:latin typeface="+mj-lt"/>
              </a:rPr>
              <a:t>cyan</a:t>
            </a:r>
            <a:r>
              <a:rPr kumimoji="1" lang="en-US" altLang="zh-CN" dirty="0">
                <a:latin typeface="+mj-lt"/>
              </a:rPr>
              <a:t>)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A3ABFC8-9018-A842-861B-0D010F64F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4" y="1332397"/>
            <a:ext cx="4292242" cy="2214372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7839C802-0066-C043-9EE5-A85D750099B5}"/>
              </a:ext>
            </a:extLst>
          </p:cNvPr>
          <p:cNvCxnSpPr/>
          <p:nvPr/>
        </p:nvCxnSpPr>
        <p:spPr>
          <a:xfrm>
            <a:off x="2802576" y="3546769"/>
            <a:ext cx="0" cy="406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C197609A-403E-FB4C-A095-8F7590393E6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221" y="1690688"/>
            <a:ext cx="4331390" cy="237494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9AF7008-49F8-9C4E-BFA3-A8EB2AAABADD}"/>
              </a:ext>
            </a:extLst>
          </p:cNvPr>
          <p:cNvSpPr/>
          <p:nvPr/>
        </p:nvSpPr>
        <p:spPr>
          <a:xfrm>
            <a:off x="10200904" y="2878158"/>
            <a:ext cx="463138" cy="5508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4A8ED16-E252-A74B-9709-BBCE0209C21C}"/>
              </a:ext>
            </a:extLst>
          </p:cNvPr>
          <p:cNvSpPr/>
          <p:nvPr/>
        </p:nvSpPr>
        <p:spPr>
          <a:xfrm>
            <a:off x="6982691" y="4576329"/>
            <a:ext cx="463138" cy="5508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FD4FAEAE-34D8-374E-BB5A-6681D67D2FF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7214260" y="3429000"/>
            <a:ext cx="3218213" cy="11473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485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7DF0C-A8B0-E244-B0BF-42210F5A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losses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B88DC2-546F-4D4D-9EBC-C9FEF70C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08" y="2818925"/>
            <a:ext cx="5707606" cy="8109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795B1D7-CCCD-904F-AEE7-8EF63A673B98}"/>
              </a:ext>
            </a:extLst>
          </p:cNvPr>
          <p:cNvSpPr/>
          <p:nvPr/>
        </p:nvSpPr>
        <p:spPr>
          <a:xfrm>
            <a:off x="2802811" y="475807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400" dirty="0">
                <a:latin typeface="+mj-lt"/>
              </a:rPr>
              <a:t>T</a:t>
            </a:r>
            <a:r>
              <a:rPr lang="zh-CN" altLang="en-US" sz="2400" dirty="0">
                <a:latin typeface="+mj-lt"/>
              </a:rPr>
              <a:t>he local minima of each of the nearest neighbor and cycle consistency losses conﬂict</a:t>
            </a:r>
          </a:p>
        </p:txBody>
      </p:sp>
    </p:spTree>
    <p:extLst>
      <p:ext uri="{BB962C8B-B14F-4D97-AF65-F5344CB8AC3E}">
        <p14:creationId xmlns:p14="http://schemas.microsoft.com/office/powerpoint/2010/main" val="1049966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68D573-8FC0-D84A-A419-CA41DE0D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Temporal Flip Augmentation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381BEB-91B7-2A4B-A42C-B189811F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latin typeface="+mj-lt"/>
              </a:rPr>
              <a:t>Flip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the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sequences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to obtain more data</a:t>
            </a:r>
          </a:p>
          <a:p>
            <a:pPr marL="0" indent="0">
              <a:buNone/>
            </a:pPr>
            <a:r>
              <a:rPr kumimoji="1" lang="en-US" altLang="zh-CN" dirty="0">
                <a:latin typeface="+mj-lt"/>
              </a:rPr>
              <a:t>	Forward sequences -&gt; reversed sequences</a:t>
            </a:r>
            <a:endParaRPr kumimoji="1"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2401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32980-8E99-C142-8540-4EFCF418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5E456D-605B-374A-9038-4AEA977782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878" y="2164888"/>
            <a:ext cx="10865922" cy="221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09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437F7-E111-C94D-9B3C-21F1098C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list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3A0333-03CF-4C46-BE0C-51F4E9CF2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Go with the Flow: Self-Supervised Scene Flow Estimation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(CVPR2020)</a:t>
            </a:r>
          </a:p>
          <a:p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SPOT: Selective Point Cloud Voting for Better Proposal in Point Cloud Object Detection(ECCV2020)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DPDist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Comparing Point Clouds Using Deep Point Cloud Distance(ECCV2020)</a:t>
            </a:r>
          </a:p>
          <a:p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62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63C26-9199-E746-915D-A73438621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D2F819-BCD6-ED4D-862F-919DE6B6C6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488876" cy="39820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2B16A2-5B8E-0649-93E8-D4847B6482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665" y="2438890"/>
            <a:ext cx="4342410" cy="198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16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C7226-A6F2-4A4C-8B75-0F61DCBE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0C76A6-1484-824B-9D1B-0EF133C8A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68" y="1652093"/>
            <a:ext cx="75438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45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3057D5-C077-1E43-BF11-B07BE3361E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472" y="1534447"/>
            <a:ext cx="11139055" cy="378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25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21F143-9B44-5F42-90EA-A17FCBD5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Object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Lidar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BEDB7BC-0D8F-B642-9958-F8D8F1560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8702" y="1825625"/>
            <a:ext cx="66345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25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3EFF0F-5DDE-2C4E-A23B-FEB22710C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Object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 on Center Detection</a:t>
            </a:r>
            <a:endParaRPr kumimoji="1" lang="zh-CN" alt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54D2B52E-CCA0-8A49-9DD7-D9221E7FF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80"/>
          <a:stretch/>
        </p:blipFill>
        <p:spPr>
          <a:xfrm>
            <a:off x="934645" y="2144109"/>
            <a:ext cx="3563765" cy="3598855"/>
          </a:xfrm>
          <a:prstGeom prst="rect">
            <a:avLst/>
          </a:prstGeom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6F88E3E8-524C-914E-B05F-DDDEE413BF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5370" y="2315988"/>
            <a:ext cx="6675140" cy="28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5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6B850-D767-E945-9B00-287A6CFE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Observation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69E0503-6EEF-2A42-B965-2CA95887B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353" y="2157150"/>
            <a:ext cx="9725578" cy="25436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794B3EF-C234-F64F-BE48-3B4AEBDF8D17}"/>
              </a:ext>
            </a:extLst>
          </p:cNvPr>
          <p:cNvSpPr/>
          <p:nvPr/>
        </p:nvSpPr>
        <p:spPr>
          <a:xfrm>
            <a:off x="2234498" y="5408321"/>
            <a:ext cx="78554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Not</a:t>
            </a:r>
            <a:r>
              <a:rPr lang="zh-CN" altLang="en-US" dirty="0">
                <a:latin typeface="+mj-lt"/>
              </a:rPr>
              <a:t> all points on an object are equally informative of object identity and location</a:t>
            </a:r>
            <a:r>
              <a:rPr lang="en-US" altLang="zh-CN" dirty="0">
                <a:latin typeface="+mj-lt"/>
              </a:rPr>
              <a:t>.</a:t>
            </a:r>
            <a:endParaRPr lang="zh-CN" altLang="en-US" dirty="0">
              <a:latin typeface="+mj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100B5B-7FE6-5E49-A8D8-92B530B610BB}"/>
              </a:ext>
            </a:extLst>
          </p:cNvPr>
          <p:cNvSpPr/>
          <p:nvPr/>
        </p:nvSpPr>
        <p:spPr>
          <a:xfrm>
            <a:off x="8933550" y="4234627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lt"/>
              </a:rPr>
              <a:t>3D structure </a:t>
            </a:r>
            <a:r>
              <a:rPr lang="en-US" altLang="zh-CN" dirty="0">
                <a:latin typeface="+mj-lt"/>
              </a:rPr>
              <a:t>points</a:t>
            </a:r>
            <a:endParaRPr lang="zh-CN" altLang="en-US" dirty="0">
              <a:latin typeface="+mj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38A516-7933-F444-9509-01A5E250754A}"/>
              </a:ext>
            </a:extLst>
          </p:cNvPr>
          <p:cNvSpPr/>
          <p:nvPr/>
        </p:nvSpPr>
        <p:spPr>
          <a:xfrm>
            <a:off x="3401359" y="4234627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1</a:t>
            </a:r>
            <a:r>
              <a:rPr lang="zh-CN" altLang="en-US" dirty="0">
                <a:latin typeface="+mj-lt"/>
              </a:rPr>
              <a:t>D structure </a:t>
            </a:r>
            <a:r>
              <a:rPr lang="en-US" altLang="zh-CN" dirty="0">
                <a:latin typeface="+mj-lt"/>
              </a:rPr>
              <a:t>points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138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07AF14-455A-8842-9E4F-A2658009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52525"/>
                </a:solidFill>
              </a:rPr>
              <a:t>Suspicious Coincidences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E15B3C-02CF-F245-AE28-BFA728E43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1" dirty="0">
                <a:latin typeface="+mj-lt"/>
              </a:rPr>
              <a:t>More</a:t>
            </a:r>
            <a:r>
              <a:rPr kumimoji="1" lang="zh-CN" altLang="en-US" b="1" dirty="0">
                <a:latin typeface="+mj-lt"/>
              </a:rPr>
              <a:t> </a:t>
            </a:r>
            <a:r>
              <a:rPr kumimoji="1" lang="en-US" altLang="zh-CN" b="1" dirty="0">
                <a:latin typeface="+mj-lt"/>
              </a:rPr>
              <a:t>informative</a:t>
            </a:r>
            <a:r>
              <a:rPr kumimoji="1" lang="zh-CN" altLang="en-US" b="1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for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object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detection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but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b="1" dirty="0">
                <a:latin typeface="+mj-lt"/>
              </a:rPr>
              <a:t>rare</a:t>
            </a:r>
          </a:p>
          <a:p>
            <a:endParaRPr kumimoji="1" lang="en-US" altLang="zh-CN" b="1" dirty="0">
              <a:latin typeface="+mj-lt"/>
            </a:endParaRPr>
          </a:p>
          <a:p>
            <a:r>
              <a:rPr kumimoji="1" lang="en-US" altLang="zh-CN" dirty="0">
                <a:latin typeface="+mj-lt"/>
              </a:rPr>
              <a:t>Likely to either be </a:t>
            </a:r>
            <a:r>
              <a:rPr kumimoji="1" lang="en-US" altLang="zh-CN" b="1" dirty="0">
                <a:latin typeface="+mj-lt"/>
              </a:rPr>
              <a:t>missed</a:t>
            </a:r>
            <a:r>
              <a:rPr kumimoji="1" lang="en-US" altLang="zh-CN" dirty="0">
                <a:latin typeface="+mj-lt"/>
              </a:rPr>
              <a:t> or </a:t>
            </a:r>
            <a:r>
              <a:rPr kumimoji="1" lang="en-US" altLang="zh-CN" b="1" dirty="0">
                <a:latin typeface="+mj-lt"/>
              </a:rPr>
              <a:t>immersed</a:t>
            </a:r>
            <a:r>
              <a:rPr kumimoji="1" lang="en-US" altLang="zh-CN" dirty="0">
                <a:latin typeface="+mj-lt"/>
              </a:rPr>
              <a:t> in an ocean of less informative points</a:t>
            </a:r>
          </a:p>
          <a:p>
            <a:endParaRPr kumimoji="1" lang="en-US" altLang="zh-CN" dirty="0">
              <a:latin typeface="+mj-lt"/>
            </a:endParaRPr>
          </a:p>
          <a:p>
            <a:pPr marL="0" indent="0">
              <a:buNone/>
            </a:pPr>
            <a:endParaRPr kumimoji="1"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3321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894C3-54BF-F847-8020-207C11F01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Solution?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CB4A68-0FFB-FD4D-8B49-A7CE912B4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Foreground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segmentation 😐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latin typeface="+mj-lt"/>
              </a:rPr>
              <a:t>Selective Point </a:t>
            </a:r>
            <a:r>
              <a:rPr kumimoji="1" lang="en-US" altLang="zh-CN" dirty="0" err="1">
                <a:latin typeface="+mj-lt"/>
              </a:rPr>
              <a:t>clOud</a:t>
            </a:r>
            <a:r>
              <a:rPr kumimoji="1" lang="en-US" altLang="zh-CN" dirty="0">
                <a:latin typeface="+mj-lt"/>
              </a:rPr>
              <a:t> </a:t>
            </a:r>
            <a:r>
              <a:rPr kumimoji="1" lang="en-US" altLang="zh-CN" dirty="0" err="1">
                <a:latin typeface="+mj-lt"/>
              </a:rPr>
              <a:t>voTing</a:t>
            </a:r>
            <a:r>
              <a:rPr kumimoji="1" lang="en-US" altLang="zh-CN" dirty="0">
                <a:latin typeface="+mj-lt"/>
              </a:rPr>
              <a:t> (SPOT) module 😬</a:t>
            </a:r>
          </a:p>
          <a:p>
            <a:pPr lvl="1"/>
            <a:r>
              <a:rPr kumimoji="1" lang="en-US" altLang="zh-CN" dirty="0">
                <a:latin typeface="+mj-lt"/>
              </a:rPr>
              <a:t>increase the attention of the point cloud around points of suspicious coincidences and reduce it everywhere else</a:t>
            </a:r>
            <a:endParaRPr kumimoji="1"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055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D58BB-920A-A44A-B1C9-A28C958D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SPOT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164AE8-C878-F943-9FC6-FA4608764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610" y="1816747"/>
            <a:ext cx="10515600" cy="4351338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kumimoji="1" lang="en-US" altLang="zh-CN" dirty="0">
                <a:latin typeface="+mj-lt"/>
              </a:rPr>
              <a:t>Detection of locations of suspicious coincidences</a:t>
            </a:r>
          </a:p>
          <a:p>
            <a:pPr marL="514350" indent="-514350">
              <a:buFont typeface="+mj-ea"/>
              <a:buAutoNum type="circleNumDbPlain"/>
            </a:pPr>
            <a:endParaRPr kumimoji="1" lang="en-US" altLang="zh-CN" dirty="0">
              <a:latin typeface="+mj-lt"/>
            </a:endParaRPr>
          </a:p>
          <a:p>
            <a:pPr marL="514350" indent="-514350">
              <a:buFont typeface="+mj-ea"/>
              <a:buAutoNum type="circleNumDbPlain"/>
            </a:pPr>
            <a:r>
              <a:rPr kumimoji="1" lang="en-US" altLang="zh-CN" dirty="0">
                <a:latin typeface="+mj-lt"/>
              </a:rPr>
              <a:t>voting synthesis in the neighborhood of these locations</a:t>
            </a:r>
          </a:p>
          <a:p>
            <a:pPr marL="514350" indent="-514350">
              <a:buFont typeface="+mj-ea"/>
              <a:buAutoNum type="circleNumDbPlain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5182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84E65-E2DD-FB4A-B939-CC9C39EC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97056C-F312-134A-A215-DD627BC13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97" y="1610789"/>
            <a:ext cx="9706230" cy="462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1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70992C-09E3-1945-ABBB-83F12A05E9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834" y="2253773"/>
            <a:ext cx="10632332" cy="188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53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48391-8A4F-564D-8922-5F1BC907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Suspicious coincidences detection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A7AA55D-68BA-254D-86A5-47B399F11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924050"/>
            <a:ext cx="8572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9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48391-8A4F-564D-8922-5F1BC907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Suspicious coincidences detection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A7AA55D-68BA-254D-86A5-47B399F11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924050"/>
            <a:ext cx="8572500" cy="3009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9757561-CF00-5941-B6B4-9A7314E7642F}"/>
              </a:ext>
            </a:extLst>
          </p:cNvPr>
          <p:cNvSpPr/>
          <p:nvPr/>
        </p:nvSpPr>
        <p:spPr>
          <a:xfrm>
            <a:off x="7481455" y="3179618"/>
            <a:ext cx="544106" cy="15904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EB3CE3-3190-7B41-B949-5470F8CC2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744" y="5630871"/>
            <a:ext cx="3759672" cy="7894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154C84-15F1-FC44-A6FE-D31904991ABD}"/>
              </a:ext>
            </a:extLst>
          </p:cNvPr>
          <p:cNvSpPr txBox="1"/>
          <p:nvPr/>
        </p:nvSpPr>
        <p:spPr>
          <a:xfrm>
            <a:off x="2712971" y="5840931"/>
            <a:ext cx="300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+mj-lt"/>
              </a:rPr>
              <a:t>A classification problem: </a:t>
            </a:r>
            <a:endParaRPr kumimoji="1"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4785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48391-8A4F-564D-8922-5F1BC907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Suspicious coincidences detection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542CD5-94D2-3343-B6AE-6DB66BD8F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29" y="2375774"/>
            <a:ext cx="10247326" cy="190962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DF0606A-2452-EB43-BDD2-5BD96D77F979}"/>
              </a:ext>
            </a:extLst>
          </p:cNvPr>
          <p:cNvSpPr/>
          <p:nvPr/>
        </p:nvSpPr>
        <p:spPr>
          <a:xfrm>
            <a:off x="2967392" y="48289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en-US" altLang="zh-CN" dirty="0"/>
              <a:t>Suspicious coincidences </a:t>
            </a:r>
            <a:r>
              <a:rPr lang="en-US" altLang="zh-CN" dirty="0"/>
              <a:t>: low uncertainty</a:t>
            </a:r>
          </a:p>
          <a:p>
            <a:pPr algn="ctr"/>
            <a:r>
              <a:rPr lang="en-US" altLang="zh-CN" dirty="0"/>
              <a:t>Other points: high uncertainty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3902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EB03B-9C3A-7345-B34B-92206B49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Suspicious coincidences detection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6035BE-6243-C54E-B7DE-082B1233C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latin typeface="+mj-lt"/>
              </a:rPr>
              <a:t>Thresholding of:</a:t>
            </a:r>
          </a:p>
          <a:p>
            <a:pPr marL="0" indent="0">
              <a:buNone/>
            </a:pPr>
            <a:endParaRPr kumimoji="1" lang="en-US" altLang="zh-CN" dirty="0">
              <a:latin typeface="+mj-lt"/>
            </a:endParaRPr>
          </a:p>
          <a:p>
            <a:pPr marL="0" indent="0">
              <a:buNone/>
            </a:pPr>
            <a:r>
              <a:rPr kumimoji="1" lang="en-US" altLang="zh-CN" dirty="0">
                <a:latin typeface="+mj-lt"/>
              </a:rPr>
              <a:t>        </a:t>
            </a:r>
            <a:r>
              <a:rPr kumimoji="1" lang="en-US" altLang="zh-CN" sz="2400" dirty="0">
                <a:latin typeface="+mj-lt"/>
              </a:rPr>
              <a:t>Entropy</a:t>
            </a:r>
            <a:r>
              <a:rPr kumimoji="1" lang="en-US" altLang="zh-CN" dirty="0">
                <a:latin typeface="+mj-lt"/>
              </a:rPr>
              <a:t>:</a:t>
            </a:r>
          </a:p>
          <a:p>
            <a:pPr marL="0" indent="0">
              <a:buNone/>
            </a:pPr>
            <a:endParaRPr kumimoji="1" lang="en-US" altLang="zh-CN" dirty="0">
              <a:latin typeface="+mj-lt"/>
            </a:endParaRPr>
          </a:p>
          <a:p>
            <a:pPr marL="0" indent="0">
              <a:buNone/>
            </a:pPr>
            <a:r>
              <a:rPr kumimoji="1" lang="en-US" altLang="zh-CN" dirty="0">
                <a:latin typeface="+mj-lt"/>
              </a:rPr>
              <a:t>                                                     or</a:t>
            </a:r>
          </a:p>
          <a:p>
            <a:pPr marL="0" indent="0">
              <a:buNone/>
            </a:pPr>
            <a:endParaRPr kumimoji="1" lang="en-US" altLang="zh-CN" dirty="0">
              <a:latin typeface="+mj-lt"/>
            </a:endParaRPr>
          </a:p>
          <a:p>
            <a:pPr marL="0" indent="0">
              <a:buNone/>
            </a:pPr>
            <a:r>
              <a:rPr kumimoji="1" lang="en-US" altLang="zh-CN" sz="2400" dirty="0">
                <a:latin typeface="+mj-lt"/>
              </a:rPr>
              <a:t>   Largest probability:</a:t>
            </a:r>
            <a:endParaRPr kumimoji="1" lang="zh-CN" altLang="en-US" sz="2400" dirty="0"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68EC0E-48D0-FD4C-AD65-9E74E9EAE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984" y="2490849"/>
            <a:ext cx="5780505" cy="11752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005249-2645-2F4E-94F2-B82D7C4DA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374" y="4628106"/>
            <a:ext cx="5105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01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E45517-3E1B-B84C-834A-A9B443ED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Selective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Voting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top</a:t>
            </a:r>
            <a:r>
              <a:rPr kumimoji="1" lang="zh-CN" altLang="en-US" dirty="0"/>
              <a:t> </a:t>
            </a:r>
            <a:r>
              <a:rPr kumimoji="1" lang="en-US" altLang="zh-CN" dirty="0"/>
              <a:t>K</a:t>
            </a:r>
            <a:r>
              <a:rPr kumimoji="1" lang="zh-CN" altLang="en-US" dirty="0"/>
              <a:t> </a:t>
            </a:r>
            <a:r>
              <a:rPr kumimoji="1" lang="en-US" altLang="zh-CN" dirty="0"/>
              <a:t>votes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F02602-F881-4241-A499-4DF4E32C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" y="2197404"/>
            <a:ext cx="10812379" cy="28786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A1099A-173A-3645-B2FD-3FD6AFFAF3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7295" y="5131089"/>
            <a:ext cx="4463715" cy="90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33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91116F-7A9B-A443-8CB2-92487E67A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E071840-9108-4B4A-9410-7C1A15E94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9342" y="1764629"/>
            <a:ext cx="5753316" cy="40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70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CB0D5-54F5-5449-87DC-845698BA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54B7D3-14AE-F649-A286-FE3B62D53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31" y="1805832"/>
            <a:ext cx="10651958" cy="20653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F83271-6C92-6840-8F77-530CB107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778" y="3986331"/>
            <a:ext cx="7339263" cy="260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36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8D9C8-ECAB-BC42-A789-CC8DA572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801211-7B40-7E41-A1F5-024A93571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337" y="1608898"/>
            <a:ext cx="8534400" cy="24267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59D27D-5134-A94C-82DF-3F54C3F69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536" y="3913814"/>
            <a:ext cx="8181474" cy="220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33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DA0122-B409-8F40-8913-98D32F681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16" y="1672794"/>
            <a:ext cx="8943474" cy="324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84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947F5-462D-D543-93B2-04A139ED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comparing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clouds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5998DB-7AD7-BC4B-A6C3-DA5862FC2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unstructured, unordered, and may have a varying number of points</a:t>
            </a:r>
          </a:p>
          <a:p>
            <a:endParaRPr kumimoji="1" lang="en-US" altLang="zh-CN" dirty="0">
              <a:latin typeface="+mj-lt"/>
            </a:endParaRPr>
          </a:p>
          <a:p>
            <a:r>
              <a:rPr kumimoji="1" lang="en-US" altLang="zh-CN" dirty="0">
                <a:latin typeface="+mj-lt"/>
              </a:rPr>
              <a:t>Non-grid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structure</a:t>
            </a:r>
            <a:r>
              <a:rPr kumimoji="1" lang="zh-CN" altLang="en-US" dirty="0">
                <a:latin typeface="+mj-lt"/>
              </a:rPr>
              <a:t>：</a:t>
            </a:r>
            <a:r>
              <a:rPr kumimoji="1" lang="en-US" altLang="zh-CN" dirty="0">
                <a:latin typeface="+mj-lt"/>
              </a:rPr>
              <a:t>point clouds cannot be compared using a common metric</a:t>
            </a:r>
            <a:endParaRPr kumimoji="1"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3878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031F0-E686-F54E-9E2F-E815395A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2D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Flow: Optical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6019492-9B40-5F4D-94A2-9878538BD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268" y="1690688"/>
            <a:ext cx="9313464" cy="404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93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27B24-889F-5449-96C0-C0789FA1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metrics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 cloud comparisons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163B3D-A829-D846-9AD6-C62FDEA36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Chamfer distance</a:t>
            </a:r>
          </a:p>
          <a:p>
            <a:endParaRPr kumimoji="1" lang="en-US" altLang="zh-CN" dirty="0">
              <a:latin typeface="+mj-lt"/>
            </a:endParaRPr>
          </a:p>
          <a:p>
            <a:endParaRPr kumimoji="1" lang="en-US" altLang="zh-CN" dirty="0">
              <a:latin typeface="+mj-lt"/>
            </a:endParaRPr>
          </a:p>
          <a:p>
            <a:endParaRPr kumimoji="1" lang="en-US" altLang="zh-CN" dirty="0">
              <a:latin typeface="+mj-lt"/>
            </a:endParaRPr>
          </a:p>
          <a:p>
            <a:r>
              <a:rPr kumimoji="1" lang="en-US" altLang="zh-CN" dirty="0">
                <a:latin typeface="+mj-lt"/>
              </a:rPr>
              <a:t>Earth mover’s distance</a:t>
            </a:r>
          </a:p>
          <a:p>
            <a:endParaRPr kumimoji="1" lang="en-US" altLang="zh-CN" dirty="0">
              <a:latin typeface="+mj-lt"/>
            </a:endParaRPr>
          </a:p>
          <a:p>
            <a:endParaRPr kumimoji="1" lang="en-US" altLang="zh-CN" dirty="0">
              <a:latin typeface="+mj-lt"/>
            </a:endParaRPr>
          </a:p>
          <a:p>
            <a:endParaRPr kumimoji="1" lang="zh-CN" altLang="en-US" dirty="0"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3977D6-23AF-3944-B49B-C4B98429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47" y="2472117"/>
            <a:ext cx="9601200" cy="11489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4A76BE-1A2F-C840-A76E-C669BA59F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13" y="4625539"/>
            <a:ext cx="8120313" cy="11263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E88BD08-6DDB-FB4E-979A-725AFEDB6CF1}"/>
              </a:ext>
            </a:extLst>
          </p:cNvPr>
          <p:cNvSpPr txBox="1"/>
          <p:nvPr/>
        </p:nvSpPr>
        <p:spPr>
          <a:xfrm>
            <a:off x="3324725" y="6050290"/>
            <a:ext cx="5173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latin typeface="+mj-lt"/>
              </a:rPr>
              <a:t>Distance</a:t>
            </a:r>
            <a:r>
              <a:rPr kumimoji="1" lang="zh-CN" altLang="en-US" sz="2800" b="1" dirty="0">
                <a:latin typeface="+mj-lt"/>
              </a:rPr>
              <a:t> </a:t>
            </a:r>
            <a:r>
              <a:rPr kumimoji="1" lang="en-US" altLang="zh-CN" sz="2800" b="1" dirty="0">
                <a:latin typeface="+mj-lt"/>
              </a:rPr>
              <a:t>from</a:t>
            </a:r>
            <a:r>
              <a:rPr kumimoji="1" lang="zh-CN" altLang="en-US" sz="2800" b="1" dirty="0">
                <a:latin typeface="+mj-lt"/>
              </a:rPr>
              <a:t> </a:t>
            </a:r>
            <a:r>
              <a:rPr kumimoji="1" lang="en-US" altLang="zh-CN" sz="2800" b="1" dirty="0">
                <a:latin typeface="+mj-lt"/>
              </a:rPr>
              <a:t>set</a:t>
            </a:r>
            <a:endParaRPr kumimoji="1" lang="zh-CN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9656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D2DB1-0935-FA47-A86D-8C9127BC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Distance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Distance from surface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048031F-BD1C-1148-9B18-5D8053BDC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7975"/>
            <a:ext cx="10515600" cy="42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53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36B5D-543C-5B4A-93CE-2905E0FE7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6FAB6C-A1F0-9645-AD08-A0D261F66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when comparing point clouds sampled from a 3D surface, we usually want to compare their </a:t>
            </a:r>
            <a:r>
              <a:rPr kumimoji="1" lang="en-US" altLang="zh-CN" b="1" dirty="0">
                <a:latin typeface="+mj-lt"/>
              </a:rPr>
              <a:t>underlying surfaces </a:t>
            </a:r>
            <a:r>
              <a:rPr kumimoji="1" lang="en-US" altLang="zh-CN" dirty="0">
                <a:latin typeface="+mj-lt"/>
              </a:rPr>
              <a:t>and not the given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sample points</a:t>
            </a:r>
            <a:endParaRPr kumimoji="1"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230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938EE-A20B-0946-B54F-B3AFBE9A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Point to surface distance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2098B05-7954-F546-A006-946497EA5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9872" y="2555317"/>
            <a:ext cx="6090653" cy="12585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8F1EA3-0A9D-8A4B-BDFB-D062CCBEEE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568" y="5012460"/>
            <a:ext cx="2463132" cy="2965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E94F08-1573-AF44-9D43-72DE9137B5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463" y="4510125"/>
            <a:ext cx="1081171" cy="33669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58CC8B-C956-F84C-80B4-5C50A271346F}"/>
              </a:ext>
            </a:extLst>
          </p:cNvPr>
          <p:cNvSpPr txBox="1"/>
          <p:nvPr/>
        </p:nvSpPr>
        <p:spPr>
          <a:xfrm>
            <a:off x="3834064" y="4510125"/>
            <a:ext cx="1997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+mj-lt"/>
              </a:rPr>
              <a:t>Continuous</a:t>
            </a:r>
            <a:r>
              <a:rPr kumimoji="1" lang="zh-CN" altLang="en-US" sz="1600" dirty="0">
                <a:latin typeface="+mj-lt"/>
              </a:rPr>
              <a:t> </a:t>
            </a:r>
            <a:r>
              <a:rPr kumimoji="1" lang="en-US" altLang="zh-CN" sz="1600" dirty="0">
                <a:latin typeface="+mj-lt"/>
              </a:rPr>
              <a:t>Surface:</a:t>
            </a:r>
            <a:endParaRPr kumimoji="1" lang="zh-CN" altLang="en-US" sz="1600" dirty="0"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44CE8C-6715-004B-9882-84CFC73A0CFF}"/>
              </a:ext>
            </a:extLst>
          </p:cNvPr>
          <p:cNvSpPr txBox="1"/>
          <p:nvPr/>
        </p:nvSpPr>
        <p:spPr>
          <a:xfrm>
            <a:off x="3834064" y="5012460"/>
            <a:ext cx="1997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+mj-lt"/>
              </a:rPr>
              <a:t>Sampled Points:</a:t>
            </a:r>
            <a:endParaRPr kumimoji="1" lang="zh-CN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34952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938EE-A20B-0946-B54F-B3AFBE9A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Point to surface distance - Approximation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8F1EA3-0A9D-8A4B-BDFB-D062CCBEEE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568" y="5012460"/>
            <a:ext cx="2463132" cy="2965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E94F08-1573-AF44-9D43-72DE9137B5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463" y="4510125"/>
            <a:ext cx="1081171" cy="33669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58CC8B-C956-F84C-80B4-5C50A271346F}"/>
              </a:ext>
            </a:extLst>
          </p:cNvPr>
          <p:cNvSpPr txBox="1"/>
          <p:nvPr/>
        </p:nvSpPr>
        <p:spPr>
          <a:xfrm>
            <a:off x="3834064" y="4510125"/>
            <a:ext cx="1997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+mj-lt"/>
              </a:rPr>
              <a:t>Continuous</a:t>
            </a:r>
            <a:r>
              <a:rPr kumimoji="1" lang="zh-CN" altLang="en-US" sz="1600" dirty="0">
                <a:latin typeface="+mj-lt"/>
              </a:rPr>
              <a:t> </a:t>
            </a:r>
            <a:r>
              <a:rPr kumimoji="1" lang="en-US" altLang="zh-CN" sz="1600" dirty="0">
                <a:latin typeface="+mj-lt"/>
              </a:rPr>
              <a:t>Surface:</a:t>
            </a:r>
            <a:endParaRPr kumimoji="1" lang="zh-CN" altLang="en-US" sz="1600" dirty="0"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44CE8C-6715-004B-9882-84CFC73A0CFF}"/>
              </a:ext>
            </a:extLst>
          </p:cNvPr>
          <p:cNvSpPr txBox="1"/>
          <p:nvPr/>
        </p:nvSpPr>
        <p:spPr>
          <a:xfrm>
            <a:off x="3834064" y="5012460"/>
            <a:ext cx="1997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+mj-lt"/>
              </a:rPr>
              <a:t>Sampled Points:</a:t>
            </a:r>
            <a:endParaRPr kumimoji="1" lang="zh-CN" altLang="en-US" sz="1600" dirty="0">
              <a:latin typeface="+mj-lt"/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A7CF5C3E-8948-604F-87E2-8D23275CF929}"/>
              </a:ext>
            </a:extLst>
          </p:cNvPr>
          <p:cNvCxnSpPr/>
          <p:nvPr/>
        </p:nvCxnSpPr>
        <p:spPr>
          <a:xfrm>
            <a:off x="3633537" y="4668253"/>
            <a:ext cx="360947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03897DF-E58A-7643-B18E-56614726C995}"/>
              </a:ext>
            </a:extLst>
          </p:cNvPr>
          <p:cNvSpPr txBox="1"/>
          <p:nvPr/>
        </p:nvSpPr>
        <p:spPr>
          <a:xfrm>
            <a:off x="7515726" y="4493807"/>
            <a:ext cx="117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unknown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CEA4072-7CE1-4442-9E90-C4D33C5D1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0" y="2583104"/>
            <a:ext cx="6209297" cy="13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5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938EE-A20B-0946-B54F-B3AFBE9A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Point to surface distance - Approximation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8F1EA3-0A9D-8A4B-BDFB-D062CCBEEE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568" y="5012460"/>
            <a:ext cx="2463132" cy="2965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E94F08-1573-AF44-9D43-72DE9137B5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463" y="4510125"/>
            <a:ext cx="1081171" cy="33669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58CC8B-C956-F84C-80B4-5C50A271346F}"/>
              </a:ext>
            </a:extLst>
          </p:cNvPr>
          <p:cNvSpPr txBox="1"/>
          <p:nvPr/>
        </p:nvSpPr>
        <p:spPr>
          <a:xfrm>
            <a:off x="3834064" y="4510125"/>
            <a:ext cx="1997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+mj-lt"/>
              </a:rPr>
              <a:t>Continuous</a:t>
            </a:r>
            <a:r>
              <a:rPr kumimoji="1" lang="zh-CN" altLang="en-US" sz="1600" dirty="0">
                <a:latin typeface="+mj-lt"/>
              </a:rPr>
              <a:t> </a:t>
            </a:r>
            <a:r>
              <a:rPr kumimoji="1" lang="en-US" altLang="zh-CN" sz="1600" dirty="0">
                <a:latin typeface="+mj-lt"/>
              </a:rPr>
              <a:t>Surface:</a:t>
            </a:r>
            <a:endParaRPr kumimoji="1" lang="zh-CN" altLang="en-US" sz="1600" dirty="0"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44CE8C-6715-004B-9882-84CFC73A0CFF}"/>
              </a:ext>
            </a:extLst>
          </p:cNvPr>
          <p:cNvSpPr txBox="1"/>
          <p:nvPr/>
        </p:nvSpPr>
        <p:spPr>
          <a:xfrm>
            <a:off x="3834064" y="5012460"/>
            <a:ext cx="1997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+mj-lt"/>
              </a:rPr>
              <a:t>Sampled Points:</a:t>
            </a:r>
            <a:endParaRPr kumimoji="1" lang="zh-CN" altLang="en-US" sz="1600" dirty="0">
              <a:latin typeface="+mj-lt"/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A7CF5C3E-8948-604F-87E2-8D23275CF929}"/>
              </a:ext>
            </a:extLst>
          </p:cNvPr>
          <p:cNvCxnSpPr/>
          <p:nvPr/>
        </p:nvCxnSpPr>
        <p:spPr>
          <a:xfrm>
            <a:off x="3633537" y="4668253"/>
            <a:ext cx="360947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03897DF-E58A-7643-B18E-56614726C995}"/>
              </a:ext>
            </a:extLst>
          </p:cNvPr>
          <p:cNvSpPr txBox="1"/>
          <p:nvPr/>
        </p:nvSpPr>
        <p:spPr>
          <a:xfrm>
            <a:off x="7515726" y="4493807"/>
            <a:ext cx="117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unknown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CEA4072-7CE1-4442-9E90-C4D33C5D1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0" y="2583104"/>
            <a:ext cx="6209297" cy="139911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8A1B11F-680A-DD4E-A652-0B54C250FDB7}"/>
              </a:ext>
            </a:extLst>
          </p:cNvPr>
          <p:cNvSpPr/>
          <p:nvPr/>
        </p:nvSpPr>
        <p:spPr>
          <a:xfrm>
            <a:off x="6577263" y="2837001"/>
            <a:ext cx="561474" cy="10988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EDD1E64-2C5A-6E43-BD53-175A31E8FE40}"/>
                  </a:ext>
                </a:extLst>
              </p:cNvPr>
              <p:cNvSpPr txBox="1"/>
              <p:nvPr/>
            </p:nvSpPr>
            <p:spPr>
              <a:xfrm>
                <a:off x="6027821" y="2218594"/>
                <a:ext cx="2221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How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design</a:t>
                </a:r>
                <a14:m>
                  <m:oMath xmlns:m="http://schemas.openxmlformats.org/officeDocument/2006/math">
                    <m:r>
                      <a:rPr kumimoji="1" lang="zh-CN" alt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？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EDD1E64-2C5A-6E43-BD53-175A31E8F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821" y="2218594"/>
                <a:ext cx="2221831" cy="369332"/>
              </a:xfrm>
              <a:prstGeom prst="rect">
                <a:avLst/>
              </a:prstGeom>
              <a:blipFill>
                <a:blip r:embed="rId5"/>
                <a:stretch>
                  <a:fillRect l="-2286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438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2196E3A-B397-2A47-B866-AA8AF1F381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direct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design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2196E3A-B397-2A47-B866-AA8AF1F381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ABEE2-751C-6048-BE2C-84BF1E349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a network that accepts the </a:t>
            </a:r>
            <a:r>
              <a:rPr kumimoji="1" lang="en-US" altLang="zh-CN" b="1" dirty="0">
                <a:latin typeface="+mj-lt"/>
              </a:rPr>
              <a:t>coordinates</a:t>
            </a:r>
            <a:r>
              <a:rPr kumimoji="1" lang="en-US" altLang="zh-CN" dirty="0">
                <a:latin typeface="+mj-lt"/>
              </a:rPr>
              <a:t> of the point b, and some </a:t>
            </a:r>
            <a:r>
              <a:rPr kumimoji="1" lang="en-US" altLang="zh-CN" b="1" dirty="0">
                <a:latin typeface="+mj-lt"/>
              </a:rPr>
              <a:t>representation</a:t>
            </a:r>
            <a:r>
              <a:rPr kumimoji="1" lang="en-US" altLang="zh-CN" dirty="0">
                <a:latin typeface="+mj-lt"/>
              </a:rPr>
              <a:t> of the cloud of points S</a:t>
            </a:r>
            <a:r>
              <a:rPr kumimoji="1" lang="en-US" altLang="zh-CN" baseline="-25000" dirty="0">
                <a:latin typeface="+mj-lt"/>
              </a:rPr>
              <a:t>A</a:t>
            </a:r>
            <a:r>
              <a:rPr kumimoji="1" lang="en-US" altLang="zh-CN" dirty="0">
                <a:latin typeface="+mj-lt"/>
              </a:rPr>
              <a:t> (e.g., </a:t>
            </a:r>
            <a:r>
              <a:rPr kumimoji="1" lang="en-US" altLang="zh-CN" dirty="0" err="1">
                <a:latin typeface="+mj-lt"/>
              </a:rPr>
              <a:t>PointNet</a:t>
            </a:r>
            <a:r>
              <a:rPr kumimoji="1" lang="en-US" altLang="zh-CN" dirty="0">
                <a:latin typeface="+mj-lt"/>
              </a:rPr>
              <a:t> or 3DmFV)</a:t>
            </a:r>
          </a:p>
          <a:p>
            <a:endParaRPr kumimoji="1" lang="en-US" altLang="zh-CN" dirty="0">
              <a:latin typeface="+mj-lt"/>
            </a:endParaRPr>
          </a:p>
          <a:p>
            <a:pPr marL="0" indent="0">
              <a:buNone/>
            </a:pPr>
            <a:endParaRPr kumimoji="1" lang="zh-CN" altLang="en-US" dirty="0">
              <a:latin typeface="+mj-lt"/>
            </a:endParaRPr>
          </a:p>
        </p:txBody>
      </p:sp>
      <p:sp>
        <p:nvSpPr>
          <p:cNvPr id="4" name="爆炸形 1 3">
            <a:extLst>
              <a:ext uri="{FF2B5EF4-FFF2-40B4-BE49-F238E27FC236}">
                <a16:creationId xmlns:a16="http://schemas.microsoft.com/office/drawing/2014/main" id="{FA39DE88-1BDC-4F45-8B47-9313237D8808}"/>
              </a:ext>
            </a:extLst>
          </p:cNvPr>
          <p:cNvSpPr/>
          <p:nvPr/>
        </p:nvSpPr>
        <p:spPr>
          <a:xfrm>
            <a:off x="4184564" y="4585571"/>
            <a:ext cx="3954379" cy="1852863"/>
          </a:xfrm>
          <a:prstGeom prst="irregularSeal1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</a:t>
            </a:r>
            <a:r>
              <a:rPr kumimoji="1" lang="zh-CN" altLang="en-US" dirty="0"/>
              <a:t> </a:t>
            </a:r>
            <a:r>
              <a:rPr kumimoji="1" lang="en-US" altLang="zh-CN" dirty="0"/>
              <a:t>due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 variation</a:t>
            </a:r>
            <a:r>
              <a:rPr kumimoji="1" lang="zh-CN" altLang="en-US" dirty="0"/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EBEDDF-9107-6045-9E0D-DE1395058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7" y="3336759"/>
            <a:ext cx="4133268" cy="61518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D5E2387-5CE1-1348-AB7B-93FA5DFE0863}"/>
              </a:ext>
            </a:extLst>
          </p:cNvPr>
          <p:cNvSpPr/>
          <p:nvPr/>
        </p:nvSpPr>
        <p:spPr>
          <a:xfrm>
            <a:off x="6954253" y="3429000"/>
            <a:ext cx="216568" cy="5229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C742BAA-9B74-A44B-BB12-3B717B876AED}"/>
              </a:ext>
            </a:extLst>
          </p:cNvPr>
          <p:cNvCxnSpPr/>
          <p:nvPr/>
        </p:nvCxnSpPr>
        <p:spPr>
          <a:xfrm flipV="1">
            <a:off x="7082589" y="2671011"/>
            <a:ext cx="1876927" cy="7579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BB0DF93A-4968-404A-B08C-C73E439CDA94}"/>
              </a:ext>
            </a:extLst>
          </p:cNvPr>
          <p:cNvCxnSpPr/>
          <p:nvPr/>
        </p:nvCxnSpPr>
        <p:spPr>
          <a:xfrm>
            <a:off x="7844589" y="2671011"/>
            <a:ext cx="279132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70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893FB-23C7-894F-9A5F-2D58ECAB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Single point distance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(SPD)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E02B85-22E4-494D-BC6A-D254A4348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model the surface </a:t>
            </a:r>
            <a:r>
              <a:rPr kumimoji="1" lang="en-US" altLang="zh-CN" i="1" dirty="0">
                <a:latin typeface="+mj-lt"/>
              </a:rPr>
              <a:t>A</a:t>
            </a:r>
            <a:r>
              <a:rPr kumimoji="1" lang="en-US" altLang="zh-CN" dirty="0">
                <a:latin typeface="+mj-lt"/>
              </a:rPr>
              <a:t> by </a:t>
            </a:r>
            <a:r>
              <a:rPr kumimoji="1" lang="en-US" altLang="zh-CN" b="1" dirty="0">
                <a:latin typeface="+mj-lt"/>
              </a:rPr>
              <a:t>parts</a:t>
            </a:r>
            <a:r>
              <a:rPr kumimoji="1" lang="en-US" altLang="zh-CN" dirty="0">
                <a:latin typeface="+mj-lt"/>
              </a:rPr>
              <a:t> </a:t>
            </a:r>
          </a:p>
          <a:p>
            <a:pPr lvl="1">
              <a:buFont typeface="Wingdings" pitchFamily="2" charset="2"/>
              <a:buChar char="Ø"/>
            </a:pPr>
            <a:r>
              <a:rPr kumimoji="1" lang="en-US" altLang="zh-CN" dirty="0">
                <a:latin typeface="+mj-lt"/>
              </a:rPr>
              <a:t>every part is less geometrically complex</a:t>
            </a:r>
          </a:p>
        </p:txBody>
      </p:sp>
    </p:spTree>
    <p:extLst>
      <p:ext uri="{BB962C8B-B14F-4D97-AF65-F5344CB8AC3E}">
        <p14:creationId xmlns:p14="http://schemas.microsoft.com/office/powerpoint/2010/main" val="2731608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F4E14-78E2-F24C-B0E5-9FA118C7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Grid Representation of Surface A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0F4E70C-4096-3F41-A6B6-3AD5FC057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378" y="2084054"/>
            <a:ext cx="2616200" cy="2933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E1A09F-A965-904D-85F3-5265E4725A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790" y="3429000"/>
            <a:ext cx="3745832" cy="458381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5FC8B4F1-4386-BC40-8F85-E55C2CE1D177}"/>
              </a:ext>
            </a:extLst>
          </p:cNvPr>
          <p:cNvSpPr/>
          <p:nvPr/>
        </p:nvSpPr>
        <p:spPr>
          <a:xfrm>
            <a:off x="5470358" y="3550904"/>
            <a:ext cx="69783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71C57D-3E20-2B4D-B714-6EDB872EE057}"/>
              </a:ext>
            </a:extLst>
          </p:cNvPr>
          <p:cNvSpPr/>
          <p:nvPr/>
        </p:nvSpPr>
        <p:spPr>
          <a:xfrm>
            <a:off x="5335807" y="305966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3DmFV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B89841-F929-3E48-9D88-F667BF3E9791}"/>
              </a:ext>
            </a:extLst>
          </p:cNvPr>
          <p:cNvSpPr txBox="1"/>
          <p:nvPr/>
        </p:nvSpPr>
        <p:spPr>
          <a:xfrm>
            <a:off x="4046620" y="5558589"/>
            <a:ext cx="4243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+mj-lt"/>
              </a:rPr>
              <a:t>Pre-computed for every surface A</a:t>
            </a:r>
            <a:endParaRPr kumimoji="1" lang="zh-CN" altLang="en-US" sz="2000" dirty="0">
              <a:latin typeface="+mj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0ADFC4-5583-FC40-AC34-62020D3B4580}"/>
              </a:ext>
            </a:extLst>
          </p:cNvPr>
          <p:cNvSpPr/>
          <p:nvPr/>
        </p:nvSpPr>
        <p:spPr>
          <a:xfrm>
            <a:off x="6777790" y="4153149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K×K×K</a:t>
            </a:r>
            <a:r>
              <a:rPr lang="en-US" altLang="zh-CN" dirty="0"/>
              <a:t> grid points with F-D features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0369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B7710D-FFBE-EC42-90DC-020880D24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SPD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E14D534-E2B6-9F48-9103-BBF93CB6B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9684" y="2125725"/>
            <a:ext cx="7823747" cy="3521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954249-A27A-394D-B021-BD29FDF5FA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3642" y="1690688"/>
            <a:ext cx="2124506" cy="29073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95FDDD3-C66A-2541-B613-0FA3AD4C8B69}"/>
              </a:ext>
            </a:extLst>
          </p:cNvPr>
          <p:cNvSpPr/>
          <p:nvPr/>
        </p:nvSpPr>
        <p:spPr>
          <a:xfrm>
            <a:off x="3016988" y="5846544"/>
            <a:ext cx="65291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</a:t>
            </a:r>
            <a:r>
              <a:rPr lang="zh-CN" altLang="en-US" dirty="0">
                <a:latin typeface="+mj-lt"/>
              </a:rPr>
              <a:t>he local representation is a representation of the point cloud S</a:t>
            </a:r>
            <a:r>
              <a:rPr lang="zh-CN" altLang="en-US" baseline="-25000" dirty="0">
                <a:latin typeface="+mj-lt"/>
              </a:rPr>
              <a:t>A</a:t>
            </a:r>
            <a:r>
              <a:rPr lang="zh-CN" altLang="en-US" dirty="0">
                <a:latin typeface="+mj-lt"/>
              </a:rPr>
              <a:t> , in a region determined by b</a:t>
            </a:r>
            <a:r>
              <a:rPr lang="zh-CN" altLang="en-US" sz="1600" dirty="0">
                <a:latin typeface="+mj-lt"/>
              </a:rPr>
              <a:t>j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4493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031F0-E686-F54E-9E2F-E815395A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2D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Flow: Optical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225AFB-926E-6B41-96A1-EE9D61919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2068" y="1612867"/>
            <a:ext cx="7830765" cy="441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434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31DF5-68E4-554B-815E-9C3F4C75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DPDist</a:t>
            </a:r>
            <a:r>
              <a:rPr kumimoji="1" lang="en-US" altLang="zh-CN" dirty="0"/>
              <a:t> - Distance Between Point Clouds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2E11078-B7BE-D64E-A2A8-CB688BB6D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82714"/>
            <a:ext cx="10515600" cy="123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6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A422B-77FC-884C-AC13-C4E30F1D9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F0C4BA-2991-4D4C-AC86-B001AD58E3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991" y="1415998"/>
            <a:ext cx="8063730" cy="480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21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B7EB0D-7065-504A-BBB0-EDE90F01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70C14F7-E658-6C4F-BCDB-3C316D0EE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4978"/>
            <a:ext cx="10515600" cy="36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4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12832-B89B-9546-9C54-B5BEBFC1A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 - generalization test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E49C429-1729-E641-8459-763D4C2CC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1751" y="1690688"/>
            <a:ext cx="7666788" cy="464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77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8BCF3-D8B3-9F4C-84BD-094F21AE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30F3761-07F1-3A43-A05D-A48C2AAF9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468" y="1825625"/>
            <a:ext cx="86810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13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87A75-D68D-1D47-B51C-A787881CA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 - Registration Learning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90339A1-BD1E-F244-BE54-4E31DDA27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396" y="1825625"/>
            <a:ext cx="92312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360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0F2DE0-EE2A-8247-B396-1A22B4A5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0B73DC-E2B9-B84C-B7E5-05E939F2F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 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0116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031F0-E686-F54E-9E2F-E815395A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Flow: Scene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CF5827A-4DA9-F54B-A09B-DB7B454C2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79" y="1837879"/>
            <a:ext cx="3725849" cy="33310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6B5367-C4C8-104D-A09F-4D554F745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189" y="1903846"/>
            <a:ext cx="3229308" cy="326509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37D81F1-BE60-C543-AFF2-3CB0205191AE}"/>
              </a:ext>
            </a:extLst>
          </p:cNvPr>
          <p:cNvSpPr/>
          <p:nvPr/>
        </p:nvSpPr>
        <p:spPr>
          <a:xfrm>
            <a:off x="2093843" y="5915695"/>
            <a:ext cx="7710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+mj-lt"/>
              </a:rPr>
              <a:t>Unlike optical ﬂow estimation, the exact 3D position of </a:t>
            </a:r>
            <a:r>
              <a:rPr lang="en-US" altLang="zh-CN" dirty="0">
                <a:latin typeface="+mj-lt"/>
              </a:rPr>
              <a:t>PC1</a:t>
            </a:r>
            <a:r>
              <a:rPr lang="zh-CN" altLang="en-US" dirty="0">
                <a:latin typeface="+mj-lt"/>
              </a:rPr>
              <a:t> may not necessarily coincide with a point in the </a:t>
            </a:r>
            <a:r>
              <a:rPr lang="en-US" altLang="zh-CN" dirty="0">
                <a:latin typeface="+mj-lt"/>
              </a:rPr>
              <a:t>PC2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103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E546E-EB8E-F742-9777-E137293FD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Self-Supervised?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5FA541-99EA-E246-A8DD-E2FFC7520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Domain gaps exists between synthetic and real world data</a:t>
            </a:r>
          </a:p>
          <a:p>
            <a:endParaRPr kumimoji="1" lang="en-US" altLang="zh-CN" dirty="0">
              <a:latin typeface="+mj-lt"/>
            </a:endParaRPr>
          </a:p>
          <a:p>
            <a:r>
              <a:rPr kumimoji="1" lang="en-US" altLang="zh-CN" dirty="0">
                <a:latin typeface="+mj-lt"/>
              </a:rPr>
              <a:t>Real world annotations are costly to obtain</a:t>
            </a:r>
          </a:p>
          <a:p>
            <a:pPr lvl="1"/>
            <a:r>
              <a:rPr kumimoji="1" lang="en-US" altLang="zh-CN" dirty="0">
                <a:latin typeface="+mj-lt"/>
              </a:rPr>
              <a:t>they require labeling the motion for every point in a scene.</a:t>
            </a:r>
          </a:p>
          <a:p>
            <a:endParaRPr kumimoji="1"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5010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24FA7-B286-E44C-A318-868A32D66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Supervised Loss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522882D-607D-3047-B52F-7922F6588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4877" y="2152355"/>
            <a:ext cx="5262246" cy="15687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84B97A-599A-FD40-8B13-F51EE7131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943" y="5908675"/>
            <a:ext cx="1447800" cy="584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0D3652-31BA-ED42-BDB7-3C68A9A0A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943" y="5065644"/>
            <a:ext cx="1612900" cy="50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0AE6C98-8A99-8548-AA9A-F9A56E6A2895}"/>
              </a:ext>
            </a:extLst>
          </p:cNvPr>
          <p:cNvSpPr txBox="1"/>
          <p:nvPr/>
        </p:nvSpPr>
        <p:spPr>
          <a:xfrm>
            <a:off x="8004446" y="5134978"/>
            <a:ext cx="218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+mj-lt"/>
              </a:rPr>
              <a:t>Estimated flow: 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0FBFB6-D89E-9A46-8889-E4EAF5E9120E}"/>
              </a:ext>
            </a:extLst>
          </p:cNvPr>
          <p:cNvSpPr txBox="1"/>
          <p:nvPr/>
        </p:nvSpPr>
        <p:spPr>
          <a:xfrm>
            <a:off x="8004446" y="6016109"/>
            <a:ext cx="218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+mj-lt"/>
              </a:rPr>
              <a:t>GT flow: </a:t>
            </a:r>
            <a:endParaRPr kumimoji="1"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2232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24FA7-B286-E44C-A318-868A32D66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Supervised Loss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522882D-607D-3047-B52F-7922F6588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4877" y="2152355"/>
            <a:ext cx="5262246" cy="15687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84B97A-599A-FD40-8B13-F51EE7131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943" y="5908675"/>
            <a:ext cx="1447800" cy="584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0D3652-31BA-ED42-BDB7-3C68A9A0A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943" y="5065644"/>
            <a:ext cx="1612900" cy="50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0AE6C98-8A99-8548-AA9A-F9A56E6A2895}"/>
              </a:ext>
            </a:extLst>
          </p:cNvPr>
          <p:cNvSpPr txBox="1"/>
          <p:nvPr/>
        </p:nvSpPr>
        <p:spPr>
          <a:xfrm>
            <a:off x="8004446" y="5134978"/>
            <a:ext cx="218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+mj-lt"/>
              </a:rPr>
              <a:t>Estimated flow: 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0FBFB6-D89E-9A46-8889-E4EAF5E9120E}"/>
              </a:ext>
            </a:extLst>
          </p:cNvPr>
          <p:cNvSpPr txBox="1"/>
          <p:nvPr/>
        </p:nvSpPr>
        <p:spPr>
          <a:xfrm>
            <a:off x="8004446" y="6016109"/>
            <a:ext cx="218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+mj-lt"/>
              </a:rPr>
              <a:t>GT flow: </a:t>
            </a:r>
            <a:endParaRPr kumimoji="1" lang="zh-CN" altLang="en-US" dirty="0">
              <a:latin typeface="+mj-lt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4AFBA49-A9D0-FB4C-865C-EE91544C4C28}"/>
              </a:ext>
            </a:extLst>
          </p:cNvPr>
          <p:cNvCxnSpPr>
            <a:cxnSpLocks/>
          </p:cNvCxnSpPr>
          <p:nvPr/>
        </p:nvCxnSpPr>
        <p:spPr>
          <a:xfrm>
            <a:off x="7406640" y="6178731"/>
            <a:ext cx="467650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406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5722</TotalTime>
  <Words>708</Words>
  <Application>Microsoft Macintosh PowerPoint</Application>
  <PresentationFormat>宽屏</PresentationFormat>
  <Paragraphs>135</Paragraphs>
  <Slides>56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2" baseType="lpstr">
      <vt:lpstr>等线</vt:lpstr>
      <vt:lpstr>Arial</vt:lpstr>
      <vt:lpstr>Cambria Math</vt:lpstr>
      <vt:lpstr>Times New Roman</vt:lpstr>
      <vt:lpstr>Wingdings</vt:lpstr>
      <vt:lpstr>Office 主题​​</vt:lpstr>
      <vt:lpstr>Flow Estimation, Detection and Comparison </vt:lpstr>
      <vt:lpstr>Paper list</vt:lpstr>
      <vt:lpstr>PowerPoint 演示文稿</vt:lpstr>
      <vt:lpstr>2D Flow: Optical Flow</vt:lpstr>
      <vt:lpstr>2D Flow: Optical Flow</vt:lpstr>
      <vt:lpstr>3D Flow: Scene Flow</vt:lpstr>
      <vt:lpstr>Why Self-Supervised?</vt:lpstr>
      <vt:lpstr>Supervised Loss</vt:lpstr>
      <vt:lpstr>Supervised Loss</vt:lpstr>
      <vt:lpstr>Solution : Using two self-supervised losses</vt:lpstr>
      <vt:lpstr>Nearest Neighbor (NN) Loss</vt:lpstr>
      <vt:lpstr>Nearest Neighbor (NN) Loss </vt:lpstr>
      <vt:lpstr>Problems of NN loss when imposed alone</vt:lpstr>
      <vt:lpstr>Cycle Consistency Loss</vt:lpstr>
      <vt:lpstr>Problems of Cycle Consistency Loss</vt:lpstr>
      <vt:lpstr>Anchored Cycle Consistency Loss</vt:lpstr>
      <vt:lpstr>Sum the two losses</vt:lpstr>
      <vt:lpstr>Temporal Flip Augmentation</vt:lpstr>
      <vt:lpstr>Experiments</vt:lpstr>
      <vt:lpstr>Experiments</vt:lpstr>
      <vt:lpstr>Visualization</vt:lpstr>
      <vt:lpstr>PowerPoint 演示文稿</vt:lpstr>
      <vt:lpstr>Object Detection in Lidar</vt:lpstr>
      <vt:lpstr>Object Detection based on Center Detection</vt:lpstr>
      <vt:lpstr>The Key Observation</vt:lpstr>
      <vt:lpstr>Suspicious Coincidences</vt:lpstr>
      <vt:lpstr>Solution?</vt:lpstr>
      <vt:lpstr>SPOT</vt:lpstr>
      <vt:lpstr>Overview</vt:lpstr>
      <vt:lpstr>Suspicious coincidences detection</vt:lpstr>
      <vt:lpstr>Suspicious coincidences detection</vt:lpstr>
      <vt:lpstr>Suspicious coincidences detection</vt:lpstr>
      <vt:lpstr>Suspicious coincidences detection</vt:lpstr>
      <vt:lpstr>Selective Voting – the top K votes</vt:lpstr>
      <vt:lpstr>Experiments</vt:lpstr>
      <vt:lpstr>Experiments</vt:lpstr>
      <vt:lpstr>Visualization</vt:lpstr>
      <vt:lpstr>PowerPoint 演示文稿</vt:lpstr>
      <vt:lpstr>Challenges on comparing point clouds</vt:lpstr>
      <vt:lpstr>Current metrics for point cloud comparisons</vt:lpstr>
      <vt:lpstr>Distance from set vs Distance from surface</vt:lpstr>
      <vt:lpstr>The core idea</vt:lpstr>
      <vt:lpstr>Point to surface distance</vt:lpstr>
      <vt:lpstr>Point to surface distance - Approximation</vt:lpstr>
      <vt:lpstr>Point to surface distance - Approximation</vt:lpstr>
      <vt:lpstr>A direct design of ∅</vt:lpstr>
      <vt:lpstr>Single point distance (SPD)</vt:lpstr>
      <vt:lpstr>Grid Representation of Surface A</vt:lpstr>
      <vt:lpstr>Overview of SPD</vt:lpstr>
      <vt:lpstr>DPDist - Distance Between Point Clouds</vt:lpstr>
      <vt:lpstr>Experiments</vt:lpstr>
      <vt:lpstr>Experiments</vt:lpstr>
      <vt:lpstr>Experiments - generalization test</vt:lpstr>
      <vt:lpstr>Visualization</vt:lpstr>
      <vt:lpstr>Experiments - Registration Learning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Object Detection in  Point Clouds</dc:title>
  <dc:creator>Zenn Kangel</dc:creator>
  <cp:lastModifiedBy>Zenn Kangel</cp:lastModifiedBy>
  <cp:revision>500</cp:revision>
  <cp:lastPrinted>2020-04-02T13:40:02Z</cp:lastPrinted>
  <dcterms:created xsi:type="dcterms:W3CDTF">2020-04-01T07:39:44Z</dcterms:created>
  <dcterms:modified xsi:type="dcterms:W3CDTF">2020-10-13T10:33:09Z</dcterms:modified>
</cp:coreProperties>
</file>